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9"/>
  </p:notesMasterIdLst>
  <p:sldIdLst>
    <p:sldId id="285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6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82CA"/>
    <a:srgbClr val="0D2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41" autoAdjust="0"/>
  </p:normalViewPr>
  <p:slideViewPr>
    <p:cSldViewPr snapToGrid="0">
      <p:cViewPr varScale="1">
        <p:scale>
          <a:sx n="50" d="100"/>
          <a:sy n="50" d="100"/>
        </p:scale>
        <p:origin x="19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19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A5FF-EEC5-4042-BB43-6461953A1CD2}" type="datetimeFigureOut">
              <a:rPr lang="pl-PL" smtClean="0"/>
              <a:t>25.08.2017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5C21D-1CCA-4C79-BC90-B1062F372E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08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C21D-1CCA-4C79-BC90-B1062F372EC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46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43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18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36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35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23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31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4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59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1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3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4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2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25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1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D2C5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  <p:extLst>
      <p:ext uri="{BB962C8B-B14F-4D97-AF65-F5344CB8AC3E}">
        <p14:creationId xmlns:p14="http://schemas.microsoft.com/office/powerpoint/2010/main" val="24530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98175" y="2136339"/>
            <a:ext cx="86470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Niniejsza prezentacja została zredagowana przez zespół Instytut Tutoringu Szkolnego.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</a:rPr>
              <a:t>Stanowi własność intelektualną Instytutu i jest adresowana wyłącznie do beneficjentów projektu "Wychować człowieka mądrego". </a:t>
            </a:r>
          </a:p>
        </p:txBody>
      </p:sp>
    </p:spTree>
    <p:extLst>
      <p:ext uri="{BB962C8B-B14F-4D97-AF65-F5344CB8AC3E}">
        <p14:creationId xmlns:p14="http://schemas.microsoft.com/office/powerpoint/2010/main" val="315640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1997" y="489442"/>
            <a:ext cx="707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Metoda pracy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tutorskiej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775487238"/>
              </p:ext>
            </p:extLst>
          </p:nvPr>
        </p:nvGraphicFramePr>
        <p:xfrm>
          <a:off x="1403640" y="1628640"/>
          <a:ext cx="6552360" cy="4176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4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912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 dirty="0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nauczyciel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tutor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coach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mentor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wie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strike="noStrike" spc="-1">
                        <a:uFill>
                          <a:solidFill>
                            <a:srgbClr val="FFFFFF"/>
                          </a:solidFill>
                        </a:u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       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 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nie wie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40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</a:t>
                      </a: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mówi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     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2400" strike="noStrike" spc="-1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pyta</a:t>
                      </a:r>
                      <a:endParaRPr lang="pl-PL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    </a:t>
                      </a: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3600" strike="noStrike" spc="-1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   </a:t>
                      </a:r>
                      <a:endParaRPr lang="pl-PL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3211936" y="2787392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11936" y="4407469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97719" y="2773019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497719" y="5152904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592534" y="3612339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592534" y="5138531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03891" y="2787392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003891" y="4407469"/>
            <a:ext cx="3642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6713" y="167381"/>
            <a:ext cx="7046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szkolny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wg </a:t>
            </a:r>
          </a:p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Instytutu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Tutoringu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Szkolnego: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6713" y="1882711"/>
            <a:ext cx="833892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to forma pracy pedagogicznej realizowana        w bezpośrednim i indywidualnym kontakcie            z uczniem, ze szczególnym uwzględnieniem:</a:t>
            </a:r>
          </a:p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260" indent="-342900">
              <a:lnSpc>
                <a:spcPct val="110000"/>
              </a:lnSpc>
              <a:buClr>
                <a:srgbClr val="3399FF"/>
              </a:buClr>
              <a:buFont typeface="Arial" panose="020B0604020202020204" pitchFamily="34" charset="0"/>
              <a:buChar char="•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godności ucznia i wychowawcy,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wypływającej z faktu ich człowieczeństwa;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260" indent="-342900">
              <a:lnSpc>
                <a:spcPct val="100000"/>
              </a:lnSpc>
              <a:buClr>
                <a:srgbClr val="3399FF"/>
              </a:buClr>
              <a:buFont typeface="Arial" panose="020B0604020202020204" pitchFamily="34" charset="0"/>
              <a:buChar char="•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interakcyjności procesu  wychowawczego,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260" indent="-342900">
              <a:lnSpc>
                <a:spcPct val="100000"/>
              </a:lnSpc>
              <a:buClr>
                <a:srgbClr val="3399FF"/>
              </a:buClr>
              <a:buFont typeface="Arial" panose="020B0604020202020204" pitchFamily="34" charset="0"/>
              <a:buChar char="•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transgresyjności - nieustannego      </a:t>
            </a:r>
          </a:p>
          <a:p>
            <a:pPr marL="360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 przekraczania  ograniczeń,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2704" y="582014"/>
            <a:ext cx="7443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Formy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tutoringu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szkolnego: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61238" y="1983655"/>
            <a:ext cx="74941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8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wychowawczo-rozwojowy,</a:t>
            </a: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8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rozwojowy,</a:t>
            </a: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8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dydaktyczny: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FFFF00"/>
              </a:buClr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naukowy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FFFF00"/>
              </a:buClr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artystyczny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8356" y="874644"/>
            <a:ext cx="85476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Nowa forma sprawowania opieki i wychowania                                  w klasie szkolnej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1. Zmiana ilościowa: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a)   ilość uczniów pod opieką - z 1:30 na 1:10,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3399FF"/>
              </a:buClr>
              <a:buFont typeface="StarSymbol"/>
              <a:buAutoNum type="alphaLcParenR" startAt="2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opieka skierowana nie na całą grupę, ale indywidualnie na każdego ucznia,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2. Zmiana jakościowa: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7200" indent="-456120">
              <a:lnSpc>
                <a:spcPct val="100000"/>
              </a:lnSpc>
              <a:buClr>
                <a:srgbClr val="3399FF"/>
              </a:buClr>
              <a:buFont typeface="StarSymbol"/>
              <a:buAutoNum type="alphaLcParenR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budowanie relacji w oparciu o założenia pedagogiki dialogu [J. Tarnowski]  oraz rozmowy motywującej      [C. Rogers],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b)   wsparcie rozwojowe każdego ucznia (a nie tylko uczniów o specjalnych potrzebach),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3. zmiana środowiskowa – włączenie rodziców                           do aktywnej współpracy.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82147" y="0"/>
            <a:ext cx="6202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szkolny </a:t>
            </a:r>
            <a:endParaRPr lang="pl-PL" sz="28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/>
            <a:r>
              <a:rPr lang="pl-PL" sz="28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wychowawczo-rozwojowy</a:t>
            </a:r>
            <a:endParaRPr lang="pl-PL" sz="28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7991" y="975204"/>
            <a:ext cx="8824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wychowawczo-rozwojowy to: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7991" y="1747753"/>
            <a:ext cx="8676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440" indent="-513360">
              <a:lnSpc>
                <a:spcPct val="100000"/>
              </a:lnSpc>
              <a:buClr>
                <a:srgbClr val="3399FF"/>
              </a:buClr>
              <a:buFont typeface="Arial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Indywidualizacja systemu sprawowania opieki szkolnej,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2. Wsparcie uczniów w zakresie rozwoju uzdolnień,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3. Wsparcie uczniów w zakresie zmiany zachowania,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4. Program spójności wychowawczej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szkoła – rodzice.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3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5177" y="133386"/>
            <a:ext cx="6856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rozwojowy: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5177" y="1143723"/>
            <a:ext cx="84085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ma zastosowanie w szkole,  </a:t>
            </a: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w której zachowano tradycyjny system wychowawstwa klasowego. </a:t>
            </a: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Realizowany jest wobec uczniów wyrażających potrzebę i chęć takiej współpracy. </a:t>
            </a: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 w swojej pracy w zasadzie może pomijać  rozwiązywanie tzw. „problemów wychowawczych”</a:t>
            </a: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i koncentrować się wyłącznie nad odkrywaniem i wykorzystaniem potencjału podopiecznego.</a:t>
            </a:r>
          </a:p>
          <a:p>
            <a:pPr algn="ctr"/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algn="ctr"/>
            <a:r>
              <a:rPr lang="pl-PL" sz="2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rozwojowy - może mieć szerokie zastosowanie w pracy pozaszkolnej. </a:t>
            </a:r>
            <a:endParaRPr lang="pl-PL" sz="2400" dirty="0">
              <a:solidFill>
                <a:srgbClr val="3399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0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3982" y="508701"/>
            <a:ext cx="754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dydaktyczny: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6595" y="2280819"/>
            <a:ext cx="83886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8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artystyczny: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	pozwala uczniowi na poszukiwanie własnego, swoistego warsztatu i środków wypowiedzi    w wybranej dziedzinie sztuki, </a:t>
            </a: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zachowując dbałość  o zdobywanie sprawności w posługiwaniu się klasycznymi środkami wyrazu.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26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0071" y="507790"/>
            <a:ext cx="7400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a „nauczanie” 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291188"/>
            <a:ext cx="915711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„nauczanie” to - zadanie pedagogiczne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polegające na organizowaniu</a:t>
            </a:r>
          </a:p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sytuacji edukacyjnej poprzez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dobór odpowiednich sposobów i wywołaniu procesów pomagających istocie ludzkiej urzeczywistniać  zdolności rozwijać umiejętności </a:t>
            </a:r>
          </a:p>
          <a:p>
            <a:pPr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oraz nabywać wiedzę.</a:t>
            </a:r>
          </a:p>
          <a:p>
            <a:pPr algn="ctr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1600" i="1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definicja powstała w oparciu o definicję „wychowania” </a:t>
            </a:r>
          </a:p>
          <a:p>
            <a:pPr algn="ctr">
              <a:lnSpc>
                <a:spcPct val="100000"/>
              </a:lnSpc>
            </a:pPr>
            <a:r>
              <a:rPr lang="pl-PL" sz="1600" i="1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ks. prof. Janusza Tarnowskiego</a:t>
            </a:r>
            <a:endParaRPr lang="pl-PL" sz="1600" i="1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pl-PL" sz="24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4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to pomoc w uczeniu się</a:t>
            </a:r>
            <a:endParaRPr lang="pl-PL" sz="24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7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6152" y="173143"/>
            <a:ext cx="7350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Jak te zadania realizować?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6152" y="1098204"/>
            <a:ext cx="85591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Poprzez: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1. Budowanie świadomości ucznia w zakresie „zadania   szkolnego”, w taki sposób, żeby uczeń sam odkrył sens „chodzenia do szkoły”                      i przyjął go, jako swoje zadanie.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2. Pracę na mocnych stronach ucznia.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3. Pomoc w planowaniu zadań i przyjmowaniu strategii ich realizacji.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4. Kształtowanie umiejętności dokonywania wyborów, podejmowania decyzji.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5. Budowanie i umacnianie systemu wartości.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6043" y="0"/>
            <a:ext cx="7474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sześć etapów współpracy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808" y="990171"/>
            <a:ext cx="8507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AutoNum type="arabicPeriod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poznanie podopiecznego 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	</a:t>
            </a: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(jego osobowości, zainteresowań , warunków życia, talentów, mocnych i słabych stron, preferowanych stylów uczenia się, wartości, planów życiowych)</a:t>
            </a: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,  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2. wspólne wyznaczenie celów rozwojowych, 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3. określenie planu działań zmierzających do ich osiągnięcia: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</a:t>
            </a:r>
            <a:r>
              <a:rPr lang="pl-PL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IPPiR</a:t>
            </a: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indywidualny plan pracy i rozwoju  (niedyrektywny lub dyrektywny)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- IŚR - indywidualna ścieżka rozwoju 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4. realizacja przyjętego planu pracy i współpracy, 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5. podsumowanie efektów współpracy </a:t>
            </a:r>
            <a:r>
              <a:rPr lang="pl-PL" sz="20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tutorskiej</a:t>
            </a: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,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6. świętowanie.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75509" y="2665046"/>
            <a:ext cx="63929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4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Szkolny</a:t>
            </a:r>
            <a:endParaRPr lang="pl-PL" sz="4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wg. Instytutu </a:t>
            </a:r>
            <a:r>
              <a:rPr lang="pl-PL" sz="28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Tutoringu</a:t>
            </a:r>
            <a:r>
              <a:rPr lang="pl-PL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Szkolnego</a:t>
            </a:r>
            <a:endParaRPr lang="pl-PL" sz="28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/>
            <a:endParaRPr lang="pl-PL" sz="3600" dirty="0">
              <a:solidFill>
                <a:schemeClr val="bg1"/>
              </a:solidFill>
              <a:latin typeface="Arial Black" panose="020B0A0402010202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530008" y="415776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Mariusz Budzyński</a:t>
            </a:r>
            <a:endParaRPr lang="pl-PL" sz="20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41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6409" y="123447"/>
            <a:ext cx="70307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Najważniejsze etapy</a:t>
            </a:r>
          </a:p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pracy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tutorskiej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6409" y="1693107"/>
            <a:ext cx="85575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440" indent="-513360">
              <a:lnSpc>
                <a:spcPct val="100000"/>
              </a:lnSpc>
              <a:buClr>
                <a:srgbClr val="0082CA"/>
              </a:buClr>
              <a:buFont typeface="+mj-lt"/>
              <a:buAutoNum type="arabicPeriod"/>
            </a:pPr>
            <a:r>
              <a:rPr lang="pl-PL" sz="20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Poznanie podopiecznego </a:t>
            </a:r>
            <a:endParaRPr lang="pl-PL" sz="20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	jego osobowości, zainteresowań , warunków życia, talentów, mocnych i słabych stron,  preferowanych stylów uczenia się, wartości, planów życiowych.  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</a:pPr>
            <a:r>
              <a:rPr lang="pl-PL" sz="2000" i="1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Zadanie Onufrego Zagłoby „Z kim mam sprawę?” - pytania</a:t>
            </a:r>
            <a:endParaRPr lang="pl-PL" sz="2000" i="1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Jakie ma i dostrzega swoje silne strony i jakie słabości?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Czy są, a jeżeli tak, to jakie - przeszkody utrudniające naukę?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Do czego ten uczeń jest zmotywowany?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Co jest dla niego ważne  [wartości]?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6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Czy chce coś zmienić w swoim życiu?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5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83405" y="73751"/>
            <a:ext cx="6202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Najważniejsze etapy </a:t>
            </a:r>
          </a:p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pracy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tutorskiej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6409" y="1150969"/>
            <a:ext cx="84482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2. wspólne wyznaczenie celów rozwojowych,</a:t>
            </a:r>
            <a:endParaRPr lang="pl-PL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 Cele szkolne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 Cele pozaszkolne 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3. określenie planu działań zmierzających do ich osiągnięcia </a:t>
            </a:r>
            <a:endParaRPr lang="pl-PL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IPPiR</a:t>
            </a: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indywidualny plan pracy i rozwoju - na jeden semestr: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Niedyrektywny - dla ucznia „samodzielnego, zmotywowanego itp..”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Dyrektywny - dla ucznia potrzebującego zmiany funkcjonowania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Składniki </a:t>
            </a:r>
            <a:r>
              <a:rPr lang="pl-PL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IPPiR</a:t>
            </a: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: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FFFF00"/>
              </a:buClr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Cele, które uczeń chce osiągnąć w tym czasie,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FFFF00"/>
              </a:buClr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Wzmocnienie jednej z silnych stron ucznia,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>
              <a:lnSpc>
                <a:spcPct val="100000"/>
              </a:lnSpc>
              <a:buClr>
                <a:srgbClr val="FFFF00"/>
              </a:buClr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- Ograniczenie jednej ze słabości,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IŚR – indywidualna ścieżka rozwoju,</a:t>
            </a:r>
            <a:endParaRPr lang="pl-PL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9725" y="93630"/>
            <a:ext cx="8238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Na SILNE strony ucznia </a:t>
            </a:r>
          </a:p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składają się: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01" y="1170848"/>
            <a:ext cx="83727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cechy osobowościowe: 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inteligencje, zdolności, zainteresowania, temperament, siła woli, cechy fizyczne, cechy zdrowotne …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uwarunkowania życia: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	rodzina – jej stan i status, środowisko rówieśnicze, środowisko zamieszkania, silne przeżycia….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marL="343080" indent="-342000">
              <a:lnSpc>
                <a:spcPct val="15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Bilans silnych i słabych stron warto zapisać w „</a:t>
            </a:r>
            <a:r>
              <a:rPr lang="pl-PL" sz="20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StOs</a:t>
            </a: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-U”.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5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marL="343080" indent="-342000">
              <a:lnSpc>
                <a:spcPct val="150000"/>
              </a:lnSpc>
            </a:pPr>
            <a:r>
              <a:rPr lang="pl-PL" sz="2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To jest materiał do budowania platformy sukcesów ucznia</a:t>
            </a: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68485" y="192676"/>
            <a:ext cx="1901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 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368145"/>
            <a:ext cx="90852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Nauczyciel-pedagog dbający o </a:t>
            </a:r>
            <a:r>
              <a:rPr lang="pl-PL" sz="24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pełne wykorzystanie potencjału podopiecznego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, motywujący go do refleksji nad własnym rozwojem i wspierający go swoim doświadczeniem.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Tutor swoją rozmową i obecnością służy podopiecznemu  w </a:t>
            </a:r>
            <a:r>
              <a:rPr lang="pl-PL" sz="24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poszukiwaniu i zastosowaniu rozwiązań nadających sens życiu.</a:t>
            </a:r>
            <a:endParaRPr lang="pl-PL" sz="24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65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94951" y="520117"/>
            <a:ext cx="10301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Relacja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tutorska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</a:p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– to proces pedagogiczny </a:t>
            </a:r>
          </a:p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polegający na: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12574" y="2400805"/>
            <a:ext cx="6281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Współobecności [interakcji] wywołującej </a:t>
            </a:r>
            <a:r>
              <a:rPr lang="pl-PL" sz="2400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korzystną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, </a:t>
            </a:r>
            <a:r>
              <a:rPr lang="pl-PL" sz="2400" u="sng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długotrwałą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zmianę postawy</a:t>
            </a:r>
          </a:p>
          <a:p>
            <a:pPr algn="ctr"/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u uczestników spotkania</a:t>
            </a:r>
            <a:endParaRPr lang="pl-PL" sz="2400" dirty="0">
              <a:solidFill>
                <a:srgbClr val="3399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9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47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" y="0"/>
            <a:ext cx="913480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533291" y="2571184"/>
            <a:ext cx="3423139" cy="707886"/>
          </a:xfrm>
          <a:prstGeom prst="rect">
            <a:avLst/>
          </a:prstGeom>
          <a:solidFill>
            <a:srgbClr val="0082CA"/>
          </a:solidFill>
        </p:spPr>
        <p:txBody>
          <a:bodyPr wrap="square" rtlCol="0">
            <a:spAutoFit/>
          </a:bodyPr>
          <a:lstStyle/>
          <a:p>
            <a:pPr algn="r"/>
            <a:r>
              <a:rPr lang="pl-PL" sz="40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Lorem</a:t>
            </a:r>
            <a:r>
              <a:rPr lang="pl-PL" sz="40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4000" dirty="0" err="1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ipsum</a:t>
            </a:r>
            <a:endParaRPr lang="pl-PL" sz="40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845909" y="3194539"/>
            <a:ext cx="3110522" cy="707886"/>
          </a:xfrm>
          <a:prstGeom prst="rect">
            <a:avLst/>
          </a:prstGeom>
          <a:solidFill>
            <a:srgbClr val="0082CA"/>
          </a:solidFill>
        </p:spPr>
        <p:txBody>
          <a:bodyPr wrap="square">
            <a:spAutoFit/>
          </a:bodyPr>
          <a:lstStyle/>
          <a:p>
            <a:pPr algn="r"/>
            <a:r>
              <a:rPr lang="pl-PL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Lorem</a:t>
            </a:r>
            <a:r>
              <a:rPr lang="pl-PL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pl-PL" sz="4000" dirty="0" err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ipsum</a:t>
            </a:r>
            <a:endParaRPr lang="pl-PL" sz="4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58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7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83203" y="1367472"/>
            <a:ext cx="2060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66546" y="3076372"/>
            <a:ext cx="4094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3080" indent="-342000">
              <a:lnSpc>
                <a:spcPct val="100000"/>
              </a:lnSpc>
            </a:pPr>
            <a:r>
              <a:rPr lang="pl-PL" sz="32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A cóż to takiego?</a:t>
            </a:r>
            <a:endParaRPr lang="pl-PL" sz="32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377504" y="1546089"/>
            <a:ext cx="9756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jest znany </a:t>
            </a:r>
          </a:p>
          <a:p>
            <a:pPr algn="ctr"/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jako metoda pracy akademickiej 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praktykowana na uczelniach brytyjskich 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(Oxford, Cambridge). 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Profesor pracuje ze studentem, </a:t>
            </a: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ten pierwszy pomaga temu drugiemu zaplanować rozwój,</a:t>
            </a: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a następnie wspiera </a:t>
            </a:r>
          </a:p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 czuwa nad realizacją planów.</a:t>
            </a:r>
            <a:endParaRPr lang="pl-PL" sz="28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5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2143" y="103569"/>
            <a:ext cx="6966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w Polsce: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" y="1136065"/>
            <a:ext cx="89750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280" indent="-457200">
              <a:lnSpc>
                <a:spcPct val="100000"/>
              </a:lnSpc>
              <a:buClr>
                <a:srgbClr val="3399FF"/>
              </a:buClr>
              <a:buFont typeface="+mj-lt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Od XVII w – w rodzinach szlacheckich                   instytucja opiekuna osieroconych dzieci,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3399FF"/>
              </a:buClr>
              <a:buFont typeface="+mj-lt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Forma wsparcia dla liderów organizacji pozarządowych [Szkoła Liderów],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3399FF"/>
              </a:buClr>
              <a:buFont typeface="+mj-lt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Studia MISH na uczelniach wyższych,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3399FF"/>
              </a:buClr>
              <a:buFont typeface="+mj-lt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Od 1995 roku - forma opieki wychowawczej                  w szkołach ALA we Wrocławiu i Częstochowie,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458280" indent="-457200">
              <a:lnSpc>
                <a:spcPct val="100000"/>
              </a:lnSpc>
              <a:buClr>
                <a:srgbClr val="3399FF"/>
              </a:buClr>
              <a:buFont typeface="+mj-lt"/>
              <a:buAutoNum type="arabicPeriod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Od 2008 roku forma pracy rozwojowo-  wychowawczej w wielu szkołach we Wrocławiu, Częstochowie, Gnieźnie, Siechnicach, Malborku, Warszawie, Poznaniu, Zalesiu Górnym, Płocku, Płońsku, Ciechanowie, Skierniewicach, Tczewie….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514440" indent="-51336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514440" indent="-51336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1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4046" y="193021"/>
            <a:ext cx="6811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 TO: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9629" y="1792694"/>
            <a:ext cx="8050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980" indent="-342900">
              <a:lnSpc>
                <a:spcPct val="100000"/>
              </a:lnSpc>
              <a:buClr>
                <a:srgbClr val="3399FF"/>
              </a:buClr>
              <a:buFont typeface="Arial" panose="020B0604020202020204" pitchFamily="34" charset="0"/>
              <a:buChar char="•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indywidualna praca z podopiecznym: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długotrwała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systematyczna,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celowa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 wykorzystująca  mocne strony.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  <a:buClr>
                <a:srgbClr val="3399FF"/>
              </a:buClr>
              <a:buFont typeface="Arial"/>
              <a:buChar char="•"/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formę </a:t>
            </a:r>
            <a:r>
              <a:rPr lang="pl-PL" sz="2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tutoringowi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nadaje: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-założony cel, 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1080" algn="ctr">
              <a:lnSpc>
                <a:spcPct val="100000"/>
              </a:lnSpc>
              <a:buClr>
                <a:srgbClr val="3399FF"/>
              </a:buClr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-przyjęty styl postępowania pedagogicznego,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225" y="2325568"/>
            <a:ext cx="8674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Dlaczego </a:t>
            </a:r>
            <a:r>
              <a:rPr lang="pl-PL" sz="40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</a:t>
            </a:r>
            <a:endParaRPr lang="pl-PL" sz="40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40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nazywa się </a:t>
            </a:r>
            <a:r>
              <a:rPr lang="pl-PL" sz="4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TUTORING?</a:t>
            </a:r>
            <a:endParaRPr lang="pl-PL" sz="4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9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8051" y="778762"/>
            <a:ext cx="88160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„Homo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prudens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tutus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r>
              <a:rPr lang="pl-PL" sz="3200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est</a:t>
            </a: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”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/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(„Człowiek mądry jest bezpieczny”)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algn="ctr"/>
            <a:r>
              <a:rPr lang="pl-PL" i="1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Lucius </a:t>
            </a:r>
            <a:r>
              <a:rPr lang="pl-PL" i="1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Annaeus</a:t>
            </a:r>
            <a:r>
              <a:rPr lang="pl-PL" i="1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</a:t>
            </a:r>
            <a:r>
              <a:rPr lang="pl-PL" i="1" spc="-1" dirty="0" err="1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Seneca</a:t>
            </a:r>
            <a:endParaRPr lang="pl-PL" i="1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830805" y="2870027"/>
            <a:ext cx="6858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  <a:ea typeface="DejaVu Sans"/>
            </a:endParaRPr>
          </a:p>
          <a:p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          </a:t>
            </a:r>
            <a:r>
              <a:rPr lang="pl-PL" sz="2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tutus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–  bezpieczny, pewny,</a:t>
            </a:r>
          </a:p>
          <a:p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          tutor –  opiekun, obrońca,</a:t>
            </a:r>
          </a:p>
          <a:p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              </a:t>
            </a:r>
            <a:r>
              <a:rPr lang="pl-PL" sz="2400" spc="-1" dirty="0" err="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prudens</a:t>
            </a: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 – roztropny, rozważny.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14908" y="3451071"/>
            <a:ext cx="1813680" cy="17272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96251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613" y="945121"/>
            <a:ext cx="8523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spc="-1" dirty="0">
                <a:solidFill>
                  <a:srgbClr val="0082CA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Zasada obowiązująca każdego nauczyciela, wychowawcę, tutora:</a:t>
            </a:r>
            <a:endParaRPr lang="pl-PL" sz="3200" spc="-1" dirty="0">
              <a:solidFill>
                <a:srgbClr val="0082CA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6895" y="2665782"/>
            <a:ext cx="86371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000"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„Zawsze postępuj tak, </a:t>
            </a:r>
          </a:p>
          <a:p>
            <a:pPr marL="343080" indent="-342000"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aby działania twe przyczyniały się </a:t>
            </a:r>
          </a:p>
          <a:p>
            <a:pPr marL="343080" indent="-342000" algn="ctr">
              <a:lnSpc>
                <a:spcPct val="100000"/>
              </a:lnSpc>
            </a:pPr>
            <a:r>
              <a:rPr lang="pl-PL" sz="2400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do wychowania człowieka mądrego”</a:t>
            </a: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pl-PL" i="1" spc="-1" dirty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Arial Black" panose="020B0A04020102020204" pitchFamily="34" charset="0"/>
                <a:ea typeface="DejaVu Sans"/>
              </a:rPr>
              <a:t>prof. Kazimierz Szewczyk  „Zarys etyki nauczycielskiej”   Warszawa  1999</a:t>
            </a:r>
            <a:endParaRPr lang="pl-PL" i="1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  <a:p>
            <a:pPr marL="343080" indent="-342000">
              <a:lnSpc>
                <a:spcPct val="100000"/>
              </a:lnSpc>
            </a:pPr>
            <a:endParaRPr lang="pl-PL" sz="2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8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G prezentacja szablon" id="{BC1B7BFC-83B3-487D-A072-6D93C0C5FCE7}" vid="{0BB914A6-423B-4C01-8B1E-404F4F422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UG prezentacja szablon</Template>
  <TotalTime>183</TotalTime>
  <Words>937</Words>
  <Application>Microsoft Office PowerPoint</Application>
  <PresentationFormat>Pokaz na ekranie (4:3)</PresentationFormat>
  <Paragraphs>215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26</vt:i4>
      </vt:variant>
    </vt:vector>
  </HeadingPairs>
  <TitlesOfParts>
    <vt:vector size="38" baseType="lpstr">
      <vt:lpstr>Arial</vt:lpstr>
      <vt:lpstr>Arial Black</vt:lpstr>
      <vt:lpstr>Calibri</vt:lpstr>
      <vt:lpstr>DejaVu Sans</vt:lpstr>
      <vt:lpstr>Lato Heavy</vt:lpstr>
      <vt:lpstr>Lato Light</vt:lpstr>
      <vt:lpstr>StarSymbol</vt:lpstr>
      <vt:lpstr>Symbol</vt:lpstr>
      <vt:lpstr>Times New Roman</vt:lpstr>
      <vt:lpstr>Wingdings</vt:lpstr>
      <vt:lpstr>Motyw pakietu Office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Sołtysik-Nita</dc:creator>
  <cp:lastModifiedBy>Henryk Cichecki</cp:lastModifiedBy>
  <cp:revision>33</cp:revision>
  <dcterms:created xsi:type="dcterms:W3CDTF">2014-11-22T18:17:06Z</dcterms:created>
  <dcterms:modified xsi:type="dcterms:W3CDTF">2017-08-25T11:07:20Z</dcterms:modified>
</cp:coreProperties>
</file>