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2020-04-25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2996952"/>
            <a:ext cx="4013200" cy="428625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Psychologiczne rozumienie, etapy                 i  zagrożenia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C00000"/>
                </a:solidFill>
              </a:rPr>
              <a:t>Kryzys</a:t>
            </a:r>
            <a:endParaRPr lang="pl-PL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8912" cy="4536504"/>
          </a:xfrm>
        </p:spPr>
        <p:txBody>
          <a:bodyPr>
            <a:normAutofit/>
          </a:bodyPr>
          <a:lstStyle/>
          <a:p>
            <a:r>
              <a:rPr lang="pl-PL" sz="2400" dirty="0"/>
              <a:t>Narastający w nas dyskomfort, który sprawia, że sięgamy po </a:t>
            </a:r>
            <a:r>
              <a:rPr lang="pl-PL" sz="2400" dirty="0">
                <a:solidFill>
                  <a:srgbClr val="FF0000"/>
                </a:solidFill>
              </a:rPr>
              <a:t>nadzwyczajne środki</a:t>
            </a:r>
            <a:r>
              <a:rPr lang="pl-PL" sz="2400" dirty="0"/>
              <a:t>: weryfikujemy cele życiowe, szukamy oparcia w autorytetach lub instytucjach, staramy się zrobić coś pożytecznego dla innych, szukamy pomocy u specjalistów. Powyższe działania dają nam poczucie stabilizacji i odzyskiwania kontroli nad życiem, objawy ulegają z łagodzeniu. W codziennym życiu przekłada się to na nadrabianie zaległości. W centrum naszych działań stają sprawy ważne, które kiedyś wypchnęły sprawy pilne. Rozpoczynamy sprzątanie, wracamy do nauki języka, uczymy się przygotowywać nowe potrawy. Odkrywamy, że wiele rzeczy możemy robić wspólnie i bawić się tym, np. cała rodzina lepi pierogi czy kręci jakiś ﬁlmik.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548680"/>
            <a:ext cx="4114800" cy="576064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Iii </a:t>
            </a:r>
            <a:r>
              <a:rPr lang="pl-PL" sz="3600" dirty="0">
                <a:solidFill>
                  <a:srgbClr val="C00000"/>
                </a:solidFill>
              </a:rPr>
              <a:t>etap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960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11560" y="5661248"/>
            <a:ext cx="8208912" cy="648072"/>
          </a:xfrm>
        </p:spPr>
        <p:txBody>
          <a:bodyPr>
            <a:noAutofit/>
          </a:bodyPr>
          <a:lstStyle/>
          <a:p>
            <a:r>
              <a:rPr lang="pl-PL" sz="3600" dirty="0" smtClean="0"/>
              <a:t>WERYFIKACJA CELÓW ŻYCIOWYCH</a:t>
            </a:r>
            <a:endParaRPr lang="pl-PL" sz="36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114800" cy="72008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Iii etap</a:t>
            </a:r>
            <a:endParaRPr lang="pl-PL" sz="3600" dirty="0"/>
          </a:p>
        </p:txBody>
      </p:sp>
      <p:pic>
        <p:nvPicPr>
          <p:cNvPr id="5" name="Obraz 4" descr="Nauka jÄzyka obcego. NajczÄstsze mity â Mikropraca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165618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Dla SeniorÃ³w. Nauka obsÅugi komputera. ZupeÅnie od podstaw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1"/>
            <a:ext cx="1858599" cy="38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Joga â Meli-Mel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58417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Rodzinne Gotowanie Razem - Stockowe grafiki wektorowe i wiÄcej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28801"/>
            <a:ext cx="3384375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56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95536" y="5733256"/>
            <a:ext cx="8451264" cy="648072"/>
          </a:xfrm>
        </p:spPr>
        <p:txBody>
          <a:bodyPr>
            <a:noAutofit/>
          </a:bodyPr>
          <a:lstStyle/>
          <a:p>
            <a:r>
              <a:rPr lang="pl-PL" sz="3600" dirty="0" smtClean="0"/>
              <a:t>AUTORYTETY, POMOC SPECJALISTÓW</a:t>
            </a:r>
            <a:endParaRPr lang="pl-PL" sz="36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404664"/>
            <a:ext cx="4114800" cy="72008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Iii etap</a:t>
            </a:r>
            <a:endParaRPr lang="pl-PL" sz="3600" dirty="0"/>
          </a:p>
        </p:txBody>
      </p:sp>
      <p:pic>
        <p:nvPicPr>
          <p:cNvPr id="5" name="Obraz 4" descr="15 lat temu odszedÅ wielki autorytet PolakÃ³w - papieÅ¼ Jan PaweÅ I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7646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obrazu 5" descr="Jaki jest Psycholog? | MaÅy Indywidualista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" b="2874"/>
          <a:stretch>
            <a:fillRect/>
          </a:stretch>
        </p:blipFill>
        <p:spPr bwMode="auto">
          <a:xfrm>
            <a:off x="4716016" y="1772816"/>
            <a:ext cx="396044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15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67544" y="1844824"/>
            <a:ext cx="8136904" cy="4464496"/>
          </a:xfrm>
        </p:spPr>
        <p:txBody>
          <a:bodyPr>
            <a:normAutofit/>
          </a:bodyPr>
          <a:lstStyle/>
          <a:p>
            <a:r>
              <a:rPr lang="pl-PL" sz="2800" dirty="0"/>
              <a:t>Jeśli w trzecim etapie kryzys nie ulegnie złagodzeniu, to przechodzi on w </a:t>
            </a:r>
            <a:r>
              <a:rPr lang="pl-PL" sz="2800" dirty="0">
                <a:solidFill>
                  <a:srgbClr val="FF0000"/>
                </a:solidFill>
              </a:rPr>
              <a:t>ostrą fazę</a:t>
            </a:r>
            <a:r>
              <a:rPr lang="pl-PL" sz="2800" dirty="0"/>
              <a:t>, która przyjmuje postać poważnych dysfunkcji w zachowaniu i/lub utratę kontroli emocjonalnej. Jeśli nie opanujemy narastających emocji, nie znajdziemy nowych sposobów realizacji celów lub nie wyznaczymy sobie nowych atrakcyjnych celów życiowych, to zasoby nasze wygasają i popadamy w marazm oraz bezradność. Może to zaowocować depresyjnymi myślami, niestabilnością emocjonalną lub nadużywaniem substancji psychoaktywnych.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476672"/>
            <a:ext cx="4114800" cy="64807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Iv etap !!!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7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67544" y="5516880"/>
            <a:ext cx="8136904" cy="864448"/>
          </a:xfrm>
        </p:spPr>
        <p:txBody>
          <a:bodyPr/>
          <a:lstStyle/>
          <a:p>
            <a:r>
              <a:rPr lang="pl-PL" sz="2800" dirty="0" smtClean="0"/>
              <a:t>DYSFUNKCJA ZACHOWANIA, BRAK KONTROLI EMOCJONALNE</a:t>
            </a:r>
            <a:r>
              <a:rPr lang="pl-PL" dirty="0" smtClean="0"/>
              <a:t>J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476672"/>
            <a:ext cx="4114800" cy="64807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Iv etap !!!</a:t>
            </a:r>
            <a:endParaRPr lang="pl-PL" sz="3600" dirty="0"/>
          </a:p>
        </p:txBody>
      </p:sp>
      <p:pic>
        <p:nvPicPr>
          <p:cNvPr id="5" name="Symbol zastępczy obrazu 4" descr="Bartosz Åoza: WalkÄ z depresjÄ zastÄpmy refleksjÄ nad tym, co mÃ³wi ...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b="11452"/>
          <a:stretch>
            <a:fillRect/>
          </a:stretch>
        </p:blipFill>
        <p:spPr bwMode="auto">
          <a:xfrm>
            <a:off x="395288" y="1700213"/>
            <a:ext cx="3960688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Nastolatki i narkotyki, czyli trudne pytania na temat brani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5450"/>
            <a:ext cx="4176464" cy="3605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48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>
          <a:xfrm>
            <a:off x="1043608" y="1700808"/>
            <a:ext cx="6840760" cy="2088232"/>
          </a:xfrm>
        </p:spPr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79512" y="4581128"/>
            <a:ext cx="8784976" cy="1916440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Pomimo że każdy z nas przechodzi kryzysy w odmienny sposób, to jednak powyższe etapy ujawniają się w życiu każdego z nas, zarówno nauczyciela, dyrektora szkoły, jak i rodzica, ale co najważniejsze – w dużym zakresie także w życiu uczniów. Pragnąc ich wspierać, warto zrozumieć, z czym mierzymy się w kryzysie, jakiego obecnie wszyscy doświadczamy.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648072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WSPIERAJMY SIĘ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5" name="Obraz 4" descr="Wolontariat, czyli pomaganie innym i sobie - Jedynka - polskieradio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8477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9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 rot="9969078" flipV="1">
            <a:off x="862766" y="1871959"/>
            <a:ext cx="7200800" cy="3511034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Prezentacja przygotowana na podstawie e-booka „edukacja w  czasach pandemii wirusa covid-19.              z dystansem o tym, co robimy jako nauczyciele”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„psychologia dzieci i młodzieży w dobie epidemii” = Wiesław </a:t>
            </a:r>
            <a:r>
              <a:rPr lang="pl-PL" dirty="0" err="1" smtClean="0">
                <a:solidFill>
                  <a:srgbClr val="FF0000"/>
                </a:solidFill>
              </a:rPr>
              <a:t>poleszak</a:t>
            </a:r>
            <a:r>
              <a:rPr lang="pl-PL" dirty="0" smtClean="0">
                <a:solidFill>
                  <a:srgbClr val="FF0000"/>
                </a:solidFill>
              </a:rPr>
              <a:t> i Jacek </a:t>
            </a:r>
            <a:r>
              <a:rPr lang="pl-PL" dirty="0" err="1" smtClean="0">
                <a:solidFill>
                  <a:srgbClr val="FF0000"/>
                </a:solidFill>
              </a:rPr>
              <a:t>pyżalski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przygotowała Patrycja Sikorska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115616" y="2204864"/>
            <a:ext cx="7056784" cy="3384376"/>
          </a:xfrm>
        </p:spPr>
        <p:txBody>
          <a:bodyPr>
            <a:noAutofit/>
          </a:bodyPr>
          <a:lstStyle/>
          <a:p>
            <a:r>
              <a:rPr lang="pl-PL" sz="3600" dirty="0"/>
              <a:t>Zjawisko pandemii wirusa jest czymś nagłym, zaskakującym, budzącym silne emocje, a zwłaszcza lęk, dezorganizującym nasze codzienne życie, uruchamiającym nasze mechanizmy </a:t>
            </a:r>
            <a:r>
              <a:rPr lang="pl-PL" sz="3600" dirty="0" smtClean="0"/>
              <a:t>obronne</a:t>
            </a:r>
            <a:r>
              <a:rPr lang="pl-PL" sz="3600" dirty="0"/>
              <a:t> </a:t>
            </a:r>
            <a:r>
              <a:rPr lang="pl-PL" sz="3600" dirty="0" smtClean="0"/>
              <a:t>          (wskaźniki </a:t>
            </a:r>
            <a:r>
              <a:rPr lang="pl-PL" sz="3600" dirty="0"/>
              <a:t>kryzysu).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Pandemia Wirusa SARS-CoV-2 jako kryzys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67544" y="4437112"/>
            <a:ext cx="8280920" cy="1628408"/>
          </a:xfrm>
        </p:spPr>
        <p:txBody>
          <a:bodyPr>
            <a:noAutofit/>
          </a:bodyPr>
          <a:lstStyle/>
          <a:p>
            <a:r>
              <a:rPr lang="pl-PL" sz="2400" dirty="0"/>
              <a:t>Kryzys to załamanie linii życiowej na skutek zdarzenia, które jest dla nas przeszkodą w realizacji celów życiowych i w konsekwencji budzi silne emocje. Jest to reakcja na „przeszkodę, która w tym czasie jest nie do pokonania za pomocą zwyczajowych metod rozwiązywania problemów”. </a:t>
            </a:r>
          </a:p>
          <a:p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14800" cy="72008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Kryzys</a:t>
            </a:r>
            <a:endParaRPr lang="pl-PL" sz="3600" dirty="0"/>
          </a:p>
        </p:txBody>
      </p:sp>
      <p:pic>
        <p:nvPicPr>
          <p:cNvPr id="5" name="Symbol zastępczy obrazu 4" descr="Jak przygotowaÄ siÄ na kryzys finansowy? - blog finansowy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4336"/>
          <a:stretch>
            <a:fillRect/>
          </a:stretch>
        </p:blipFill>
        <p:spPr bwMode="auto">
          <a:xfrm>
            <a:off x="1908175" y="1556793"/>
            <a:ext cx="5438775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11560" y="3933056"/>
            <a:ext cx="7920880" cy="2132464"/>
          </a:xfrm>
        </p:spPr>
        <p:txBody>
          <a:bodyPr>
            <a:noAutofit/>
          </a:bodyPr>
          <a:lstStyle/>
          <a:p>
            <a:r>
              <a:rPr lang="pl-PL" sz="2400" dirty="0"/>
              <a:t>Jest to stan dezorganizacji, w którym człowiek doświadcza poczucia lęku, szoku i trudności związanych z przeżywaniem określonej sytuacji. </a:t>
            </a:r>
            <a:r>
              <a:rPr lang="pl-PL" sz="2400" dirty="0">
                <a:solidFill>
                  <a:srgbClr val="FF0000"/>
                </a:solidFill>
              </a:rPr>
              <a:t>Kryzysy są ograniczone w czasie, ale gdy nie zostały przepracowane, mogą prowadzić do poważnych zaburzeń zachowania albo odnowić występujące już wcześniej. </a:t>
            </a:r>
          </a:p>
          <a:p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404664"/>
            <a:ext cx="4114800" cy="72008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Kryzys</a:t>
            </a:r>
            <a:endParaRPr lang="pl-PL" sz="3600" dirty="0"/>
          </a:p>
        </p:txBody>
      </p:sp>
      <p:pic>
        <p:nvPicPr>
          <p:cNvPr id="5" name="Symbol zastępczy obrazu 4" descr="5-przeszkoda-na-drodze-do-skutecznej-zmiany-na-lepsze - Vividlif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4991"/>
          <a:stretch>
            <a:fillRect/>
          </a:stretch>
        </p:blipFill>
        <p:spPr bwMode="auto">
          <a:xfrm>
            <a:off x="1852209" y="1556792"/>
            <a:ext cx="543958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11560" y="1772816"/>
            <a:ext cx="8136904" cy="4292704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Doświadczanie </a:t>
            </a:r>
            <a:r>
              <a:rPr lang="pl-PL" sz="2400" dirty="0">
                <a:solidFill>
                  <a:srgbClr val="FF0000"/>
                </a:solidFill>
              </a:rPr>
              <a:t>napięcia </a:t>
            </a:r>
            <a:r>
              <a:rPr lang="pl-PL" sz="2400" dirty="0"/>
              <a:t>jako </a:t>
            </a:r>
            <a:r>
              <a:rPr lang="pl-PL" sz="2400" dirty="0" smtClean="0"/>
              <a:t>konsekwencji </a:t>
            </a:r>
            <a:r>
              <a:rPr lang="pl-PL" sz="2400" dirty="0"/>
              <a:t>narastających w nas emocji (lęku, niepewności, złości i gniewu itp.). Prowadzi to do uruchomienia naszych zwykłych reakcji adaptacyjnych (poszukiwanie informacji, racjonalizacja, poszukiwanie wsparcia u bliskich, uciekanie w czynności zastępcze itp.). Mogą tu też pojawić się reakcje zupełnie przeciwne – ucieczka od rzeczywistości w oglądanie seriali, granie w gry komputerowe, po to żeby nie myśleć o zewnętrznej sytuacji. Dorośli podejmują działania zaradcze, co pozwala na odzyskanie poczucia kontroli nad sytuacją (stąd w pierwszym etapie pandemii w Polsce pojawiło się zjawisko panicznego wykupywania produktów).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114800" cy="64807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I etap </a:t>
            </a:r>
            <a:r>
              <a:rPr lang="pl-PL" sz="3600" b="0" dirty="0" smtClean="0">
                <a:solidFill>
                  <a:srgbClr val="C00000"/>
                </a:solidFill>
              </a:rPr>
              <a:t>Kryzysu</a:t>
            </a:r>
            <a:endParaRPr lang="pl-PL" sz="3600" b="0" dirty="0"/>
          </a:p>
        </p:txBody>
      </p:sp>
    </p:spTree>
    <p:extLst>
      <p:ext uri="{BB962C8B-B14F-4D97-AF65-F5344CB8AC3E}">
        <p14:creationId xmlns:p14="http://schemas.microsoft.com/office/powerpoint/2010/main" val="59054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REAKCJE ADAPTACYJNE</a:t>
            </a:r>
            <a:endParaRPr lang="pl-PL" sz="36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114800" cy="64807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I etap </a:t>
            </a:r>
            <a:r>
              <a:rPr lang="pl-PL" sz="3600" b="0" dirty="0">
                <a:solidFill>
                  <a:srgbClr val="C00000"/>
                </a:solidFill>
              </a:rPr>
              <a:t>Kryzysu</a:t>
            </a:r>
            <a:endParaRPr lang="pl-PL" sz="3600" dirty="0"/>
          </a:p>
        </p:txBody>
      </p:sp>
      <p:pic>
        <p:nvPicPr>
          <p:cNvPr id="5" name="Symbol zastępczy obrazu 4" descr="Rodzina - La familia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xfrm>
            <a:off x="251521" y="1619250"/>
            <a:ext cx="4536504" cy="367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JesteÅ siedemsetny w kolejce. Czy to film Barei To komunikat i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9250"/>
            <a:ext cx="4032448" cy="361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48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755576" y="5589240"/>
            <a:ext cx="7632848" cy="720080"/>
          </a:xfrm>
        </p:spPr>
        <p:txBody>
          <a:bodyPr>
            <a:noAutofit/>
          </a:bodyPr>
          <a:lstStyle/>
          <a:p>
            <a:r>
              <a:rPr lang="pl-PL" sz="2400" dirty="0" smtClean="0"/>
              <a:t>UCIECZKA OD RZECZYWISTOŚCI LUB PRÓBY ODZYSKANIA KONTROLI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33683" y="548680"/>
            <a:ext cx="4114800" cy="576064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I etap </a:t>
            </a:r>
            <a:r>
              <a:rPr lang="pl-PL" sz="3600" b="0" dirty="0">
                <a:solidFill>
                  <a:srgbClr val="C00000"/>
                </a:solidFill>
              </a:rPr>
              <a:t>Kryzysu</a:t>
            </a:r>
            <a:endParaRPr lang="pl-PL" sz="3600" dirty="0"/>
          </a:p>
        </p:txBody>
      </p:sp>
      <p:pic>
        <p:nvPicPr>
          <p:cNvPr id="5" name="Obraz 4" descr="Jak podÅÄczyÄ komputer do telewizora? Granie na duÅ¼ym ekrani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84654"/>
            <a:ext cx="4248471" cy="368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obrazu 5" descr="Koronawirus w Polsce. Sklepy ÅwiecÄ pustkami, ludzie wykupujÄ ...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>
            <a:fillRect/>
          </a:stretch>
        </p:blipFill>
        <p:spPr bwMode="auto">
          <a:xfrm>
            <a:off x="4788024" y="1684654"/>
            <a:ext cx="3960439" cy="3606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46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539552" y="1772816"/>
            <a:ext cx="8064896" cy="4392488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Tkwienie w sytuacji</a:t>
            </a:r>
            <a:r>
              <a:rPr lang="pl-PL" sz="2800" dirty="0"/>
              <a:t>, która się nie zmienia, a bodźce ciągle do nas napływają, sprawia, że napięcie w nas narasta. Dochodzi do tego świadomość, że nasze metody radzenia sobie z sytuacją nie są skuteczne. Reﬂeksja ta powoduje, że pojawia się w nas poczucie bezradności i frustracji. Po pierwszych próbach zaadaptowania uświadamiamy sobie, że sytuacja szybko nie minie, a nasze pomysły na poradzenie sobie z nią nie do końca się sprawdzają. Powierzchnia naszego mieszkania zaczyna się zmniejszać, przez co brakuje nam przestrzeni zapewniającej prywatność. Coraz częściej dochodzi do drobnych napięć pomiędzy członkami rodziny, a także konﬂiktów z innymi ludźmi</a:t>
            </a:r>
            <a:r>
              <a:rPr lang="pl-PL" dirty="0"/>
              <a:t>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548680"/>
            <a:ext cx="4114800" cy="576064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Ii etap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07343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737360" y="5733256"/>
            <a:ext cx="5669280" cy="576064"/>
          </a:xfrm>
        </p:spPr>
        <p:txBody>
          <a:bodyPr>
            <a:noAutofit/>
          </a:bodyPr>
          <a:lstStyle/>
          <a:p>
            <a:r>
              <a:rPr lang="pl-PL" sz="3200" dirty="0" smtClean="0"/>
              <a:t>FRUSTRACJA, BEZRADNOŚĆ, KONFLIKTY</a:t>
            </a:r>
            <a:endParaRPr lang="pl-PL" sz="32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4600" y="548680"/>
            <a:ext cx="4114800" cy="64807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Ii etap</a:t>
            </a:r>
            <a:endParaRPr lang="pl-PL" sz="3600" dirty="0"/>
          </a:p>
        </p:txBody>
      </p:sp>
      <p:pic>
        <p:nvPicPr>
          <p:cNvPr id="5" name="Obraz 4" descr="Wyuczona bezradnoÅÄ | WP abcZdrow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2448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obrazu 5" descr="To, czego nie moÅ¼esz zrobiÄ sam, niech zrobiÄ twoje simy ...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9909"/>
          <a:stretch>
            <a:fillRect/>
          </a:stretch>
        </p:blipFill>
        <p:spPr bwMode="auto">
          <a:xfrm>
            <a:off x="4499992" y="1628800"/>
            <a:ext cx="4176463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493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95</TotalTime>
  <Words>681</Words>
  <Application>Microsoft Office PowerPoint</Application>
  <PresentationFormat>Pokaz na ekranie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BlackTie</vt:lpstr>
      <vt:lpstr>Kryzys</vt:lpstr>
      <vt:lpstr>Pandemia Wirusa SARS-CoV-2 jako kryzys</vt:lpstr>
      <vt:lpstr>Kryzys</vt:lpstr>
      <vt:lpstr>Kryzys</vt:lpstr>
      <vt:lpstr>I etap Kryzysu</vt:lpstr>
      <vt:lpstr>I etap Kryzysu</vt:lpstr>
      <vt:lpstr>I etap Kryzysu</vt:lpstr>
      <vt:lpstr>Ii etap</vt:lpstr>
      <vt:lpstr>Ii etap</vt:lpstr>
      <vt:lpstr>Iii etap</vt:lpstr>
      <vt:lpstr>Iii etap</vt:lpstr>
      <vt:lpstr>Iii etap</vt:lpstr>
      <vt:lpstr>Iv etap !!!</vt:lpstr>
      <vt:lpstr>Iv etap !!!</vt:lpstr>
      <vt:lpstr>WSPIERAJMY SIĘ</vt:lpstr>
      <vt:lpstr>Prezentacja przygotowana na podstawie e-booka „edukacja w  czasach pandemii wirusa covid-19.              z dystansem o tym, co robimy jako nauczyciele” „psychologia dzieci i młodzieży w dobie epidemii” = Wiesław poleszak i Jacek pyżalski   przygotowała Patrycja Sikorska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Kryzys</dc:title>
  <dc:creator>kosalek</dc:creator>
  <cp:lastModifiedBy>kosalek</cp:lastModifiedBy>
  <cp:revision>22</cp:revision>
  <dcterms:created xsi:type="dcterms:W3CDTF">2020-04-25T13:24:42Z</dcterms:created>
  <dcterms:modified xsi:type="dcterms:W3CDTF">2020-04-25T15:10:54Z</dcterms:modified>
</cp:coreProperties>
</file>