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7" r:id="rId5"/>
    <p:sldId id="258" r:id="rId6"/>
    <p:sldId id="259" r:id="rId7"/>
    <p:sldId id="260" r:id="rId8"/>
    <p:sldId id="262" r:id="rId9"/>
    <p:sldId id="261" r:id="rId10"/>
    <p:sldId id="263" r:id="rId11"/>
    <p:sldId id="272" r:id="rId12"/>
    <p:sldId id="268" r:id="rId13"/>
    <p:sldId id="270" r:id="rId14"/>
    <p:sldId id="273" r:id="rId15"/>
    <p:sldId id="274" r:id="rId16"/>
    <p:sldId id="276" r:id="rId17"/>
    <p:sldId id="277" r:id="rId18"/>
    <p:sldId id="278" r:id="rId19"/>
    <p:sldId id="279" r:id="rId20"/>
    <p:sldId id="264" r:id="rId21"/>
    <p:sldId id="271" r:id="rId22"/>
    <p:sldId id="265" r:id="rId23"/>
    <p:sldId id="281" r:id="rId24"/>
    <p:sldId id="282" r:id="rId25"/>
    <p:sldId id="266" r:id="rId26"/>
    <p:sldId id="284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11.11.2020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ebieskalinia.p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0319" cy="689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Zaniedbanie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Naruszenie obowiązku opieki ze strony osób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bliskich. Jest formą przemocy ekonomicznej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przejawiającej się w formach zaniedbania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potrzeb żywieniowych, higienicznych,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medycznych – jako stanu wynikającego z braku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dbałości czy też opieki, stosowanego najczęściej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wobec dzieci, osób starszych, niepełnosprawnych,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chorych.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dziecko_przem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72074"/>
            <a:ext cx="4000496" cy="1544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Przemoc w rodzinie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 w rodzinie to zamierzone,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wykorzystujące przewagę sił działanie przeciw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członkowi rodziny, naruszające prawa i dobra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osobiste, powodujące cierpienia i szkody.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relacji jedna ze stron ma przewagę nad drugą.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Ofiara jest zazwyczaj słabsza, a sprawca silniejszy.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Zgodnie z art. 207 § 1 kodeksu karnego, przemoc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PRZESTĘPSTWEM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AdobeStock_111077255-e15889331891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869160"/>
            <a:ext cx="2988681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Cykl przemocy między partnerami (w rodzinie)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4" name="Obraz 3" descr="fazy-przemo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26549"/>
            <a:ext cx="7072362" cy="5331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61436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1. Faza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narastania napięcia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w tej fazie pojawiają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nieliczne, o małym nasileniu incydenty przemocy.  </a:t>
            </a:r>
          </a:p>
          <a:p>
            <a:pPr>
              <a:lnSpc>
                <a:spcPct val="16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2. Faza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gwałtownego rozładowania napięcia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w tej fazie dochodzi do niekontrolowanego rozładowania napięcia. Cechą, która odróżnia tę fazę od pierwszej jest całkowity brak kontroli sprawcy nad zachowaniami. </a:t>
            </a:r>
          </a:p>
          <a:p>
            <a:pPr>
              <a:lnSpc>
                <a:spcPct val="16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3. Faza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„miodowego miesiąca”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w tej fazie dominują zachowania sprawcy, polegające na okazywaniu miłości, uprzejmości i wszelkich miłych zachowań wobec partnera.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Gry komputerowe, a przemoc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Pierwsze wyniki badań naukowców z Iowa State</a:t>
            </a:r>
          </a:p>
          <a:p>
            <a:pPr>
              <a:buNone/>
            </a:pP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wskazują, iż osoby grające w gry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elementami przemocy stają się mniej wrażliwe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przemoc w realnym życiu. Eksperyment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wykazał, iż nawet 20 minutowa gra wpływa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zachowania badanych.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zy-gry-powoduja-agres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429132"/>
            <a:ext cx="3571868" cy="2009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Segoe UI Black" pitchFamily="34" charset="0"/>
                <a:ea typeface="Segoe UI Black" pitchFamily="34" charset="0"/>
              </a:rPr>
              <a:t>Cyberprzemoc</a:t>
            </a:r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 to …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stosowanie przemocy poprzez: prześladowanie,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zastraszanie, nękanie, wyśmiewanie innych osób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wykorzystaniem Internetu i narzędzi typu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elektronicznego takich jak: SMS, e-mail, witryny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internetowe, fora dyskusyjne w 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internecie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portale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społecznościowe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 inne.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gettyimages-860264044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500570"/>
            <a:ext cx="3219448" cy="2058482"/>
          </a:xfrm>
          <a:prstGeom prst="rect">
            <a:avLst/>
          </a:prstGeom>
        </p:spPr>
      </p:pic>
      <p:pic>
        <p:nvPicPr>
          <p:cNvPr id="5" name="Obraz 4" descr="z21532888IER,Cyberprzemoc---czy-mozemy-przed-nia-uchronic-nas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072074"/>
            <a:ext cx="2214578" cy="16174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Jakie są rodzaje objawów przemocy?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Objawy emocjonalne,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Objawy fizyczne,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Objawy społeczne.</a:t>
            </a:r>
          </a:p>
        </p:txBody>
      </p:sp>
      <p:pic>
        <p:nvPicPr>
          <p:cNvPr id="4" name="Obraz 3" descr="skutki-przemocy-fot-shutterstock-1578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8934"/>
            <a:ext cx="402791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Psychiczne objawy przemocy to …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1435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wzrost napięcia emocjonalnego,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wzrost lęku, niepokoju, 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tłumiony płacz lub ciche popłakiwanie w ukryciu,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obniżone poczucie własnej wartości,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poczucie odrzucenia, opuszczenia, 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chroniczny smutek, poczucie odrętwienia, depresja,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wzrost natręctw, tików, zachowań kompulsywnych, 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słaba kontrola emocji, impulsywność,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wycofanie, skłonność do izolacji.</a:t>
            </a:r>
          </a:p>
          <a:p>
            <a:endParaRPr lang="pl-PL" dirty="0"/>
          </a:p>
        </p:txBody>
      </p:sp>
      <p:pic>
        <p:nvPicPr>
          <p:cNvPr id="4" name="Obraz 3" descr="przemoc-75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143512"/>
            <a:ext cx="2214578" cy="14763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Fizyczne objawy przemocy to …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 smtClean="0"/>
              <a:t> 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siniaki i obrzęki na twarzy i innych częściach ciała,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krwawe pręgi i regularne przebarwienia skóry na plecach, pośladkach,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rany cięte i kłute, szczególnie w okolicach innych niż stopy i dłonie,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blizny na ciele, za uszami, na głowie, trwałe ubytki włosów,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widoczna trudność w chodzeniu lub siadaniu,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zwiększona wrażliwość na dotyk,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otwarte rany w nietypowych miejscach, nieleczone skaleczenia, zakażenia, infekcje,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częste złamania kości,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częste bóle brzucha lub głowy,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reakcje kompulsywne, np. ssanie palca, obgryzanie paznokci.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714884"/>
            <a:ext cx="2038381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Społeczne objawy przemocy to …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1435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wzrost agresywności w sytuacjach niekontrolowanych,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zobojętnienie na karę,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drażliwość, złośliwość, hałaśliwość w zabawach grupowych,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kurczowe trzymanie się rodzica,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uzależnienie od agresora,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ucieczki z domu,</a:t>
            </a:r>
          </a:p>
          <a:p>
            <a:pPr>
              <a:lnSpc>
                <a:spcPct val="150000"/>
              </a:lnSpc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krnąbrność, opór, negatywne nastawienie.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4231162-przemoc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214686"/>
            <a:ext cx="3143240" cy="2095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571899"/>
          </a:xfrm>
        </p:spPr>
        <p:txBody>
          <a:bodyPr>
            <a:normAutofit/>
          </a:bodyPr>
          <a:lstStyle/>
          <a:p>
            <a:r>
              <a:rPr lang="pl-PL" sz="9600" dirty="0" smtClean="0">
                <a:latin typeface="Algerian" pitchFamily="82" charset="0"/>
              </a:rPr>
              <a:t>PRZEMOC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>
                <a:latin typeface="Segoe UI Black" pitchFamily="34" charset="0"/>
                <a:ea typeface="Segoe UI Black" pitchFamily="34" charset="0"/>
              </a:rPr>
              <a:t>analiza zjawiska i aspekt prawny</a:t>
            </a:r>
            <a:endParaRPr lang="pl-PL" sz="3600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571612"/>
          </a:xfrm>
        </p:spPr>
        <p:txBody>
          <a:bodyPr>
            <a:noAutofit/>
          </a:bodyPr>
          <a:lstStyle/>
          <a:p>
            <a:pPr algn="r"/>
            <a:r>
              <a:rPr lang="pl-PL" sz="4800" b="1" dirty="0" smtClean="0">
                <a:latin typeface="Segoe UI Black" pitchFamily="34" charset="0"/>
                <a:ea typeface="Segoe UI Black" pitchFamily="34" charset="0"/>
              </a:rPr>
              <a:t>Dlaczego osoby </a:t>
            </a:r>
            <a:br>
              <a:rPr lang="pl-PL" sz="4800" b="1" dirty="0" smtClean="0">
                <a:latin typeface="Segoe UI Black" pitchFamily="34" charset="0"/>
                <a:ea typeface="Segoe UI Black" pitchFamily="34" charset="0"/>
              </a:rPr>
            </a:br>
            <a:r>
              <a:rPr lang="pl-PL" sz="4800" b="1" dirty="0" smtClean="0">
                <a:latin typeface="Segoe UI Black" pitchFamily="34" charset="0"/>
                <a:ea typeface="Segoe UI Black" pitchFamily="34" charset="0"/>
              </a:rPr>
              <a:t>doznające przemocy </a:t>
            </a:r>
            <a:br>
              <a:rPr lang="pl-PL" sz="4800" b="1" dirty="0" smtClean="0">
                <a:latin typeface="Segoe UI Black" pitchFamily="34" charset="0"/>
                <a:ea typeface="Segoe UI Black" pitchFamily="34" charset="0"/>
              </a:rPr>
            </a:br>
            <a:r>
              <a:rPr lang="pl-PL" sz="4800" b="1" dirty="0" smtClean="0">
                <a:latin typeface="Segoe UI Black" pitchFamily="34" charset="0"/>
                <a:ea typeface="Segoe UI Black" pitchFamily="34" charset="0"/>
              </a:rPr>
              <a:t>nie szukają </a:t>
            </a:r>
            <a:br>
              <a:rPr lang="pl-PL" sz="4800" b="1" dirty="0" smtClean="0">
                <a:latin typeface="Segoe UI Black" pitchFamily="34" charset="0"/>
                <a:ea typeface="Segoe UI Black" pitchFamily="34" charset="0"/>
              </a:rPr>
            </a:br>
            <a:r>
              <a:rPr lang="pl-PL" sz="4800" b="1" dirty="0" smtClean="0">
                <a:latin typeface="Segoe UI Black" pitchFamily="34" charset="0"/>
                <a:ea typeface="Segoe UI Black" pitchFamily="34" charset="0"/>
              </a:rPr>
              <a:t>pomocy?</a:t>
            </a:r>
            <a:endParaRPr lang="pl-PL" sz="4800" b="1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… ponieważ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odczuwają lęk przed zemstą ze strony partnera,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odczuwają wstyd i upokorzenie,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są zależne finansowo od partnera,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posiadają błędne przekonania,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uważają, że przemoc jest sprawą rodzinną i nie można liczyć na pomoc z zewnątrz,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utraciły wiarę w pomoc.</a:t>
            </a:r>
          </a:p>
          <a:p>
            <a:endParaRPr lang="pl-PL" dirty="0"/>
          </a:p>
        </p:txBody>
      </p:sp>
      <p:pic>
        <p:nvPicPr>
          <p:cNvPr id="4" name="Obraz 3" descr="Przemoc-psychiczn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6789"/>
            <a:ext cx="3214710" cy="19833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Procedura Niebieskiej Karty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Procedurą szczególną w sytuacjach przemocy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rodzinie jest procedura „Niebieskiej Karty”, która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została uregulowana w Rozporządzeniu Rady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Ministrów z dnia 13 września 2011 r. w sprawie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procedury „Niebieskie Karty” oraz wzorów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formularzy „Niebieska Karta” wydanym jako akt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wykonawczy na podstawie art. 9d ust. 5 ustawy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dnia 29 lipca 2005 r. o przeciwdziałaniu przemocy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rodzinie.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215106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zgłoszenia przez osobę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poszkodowaną bądź świadka aktu przemocy,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przedstawiciel Policji, pracownik socjalny, a także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przedstawiciele oświaty oraz służby zdrowia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zobowiązani są wypełnić druk Niebieskiej Karty.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Karta jest dalej przekazana do gminnego zespołu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interdyscyplinarnego, który ma koordynować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pomoc udzielaną ofiarom przemocy w rodzinie.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niebieska-karta-160598-216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072074"/>
            <a:ext cx="3500432" cy="15557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Zakończenie procedury jest możliwe w dwóch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przypadkach: </a:t>
            </a:r>
          </a:p>
          <a:p>
            <a:pPr marL="514350" indent="-514350">
              <a:buAutoNum type="arabicPeriod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Ustania przemocy w rodzinie i uzasadnionego przypuszczenia o zaprzestaniu dalszego stosowania przemocy w rodzinie. </a:t>
            </a:r>
          </a:p>
          <a:p>
            <a:pPr marL="514350" indent="-514350">
              <a:buAutoNum type="arabicPeriod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zrealizowaniu indywidualnego planu pomocy albo rozstrzygnięcia o braku zasadności podejmowania działań.</a:t>
            </a:r>
          </a:p>
          <a:p>
            <a:pPr marL="514350" indent="-51435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Zakończenie procedury wymaga</a:t>
            </a:r>
          </a:p>
          <a:p>
            <a:pPr marL="514350" indent="-51435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udokumentowania w formie protokołu</a:t>
            </a:r>
          </a:p>
          <a:p>
            <a:pPr marL="514350" indent="-51435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podpisanego przez przewodniczącego zespołu</a:t>
            </a:r>
          </a:p>
          <a:p>
            <a:pPr marL="514350" indent="-51435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interdyscyplinarnego.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pobr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5808" y="2000240"/>
            <a:ext cx="161819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Gdzie szukać pomocy?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„Niebieska Linia”: 800 12 00 02 </a:t>
            </a:r>
          </a:p>
          <a:p>
            <a:pPr>
              <a:buNone/>
            </a:pPr>
            <a:r>
              <a:rPr lang="pl-PL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www.niebieskalinia.pl</a:t>
            </a:r>
            <a:endParaRPr lang="pl-PL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Miejski Ośrodek Pomocy Społecznej w Tarnowie – ul. Graniczna 8a, 33 – 100 Tarnów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tel. 14 688-20-77, 14 688-20-78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Tarnowski Ośrodek Interwencji Kryzysowej i Wsparcia Ofiar Przemocy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ul. Szarych Szeregów 1, 33 – 100 Tarnów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tel. 14 655-36-36</a:t>
            </a:r>
            <a:endParaRPr lang="pl-PL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JEŚLI JESTEŚ OFIARĄ LUB ŚWIADKIEM PRZEMOCY –</a:t>
            </a:r>
            <a:r>
              <a:rPr lang="pl-PL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8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ZGŁOŚ TO !!!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303-19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256"/>
            <a:ext cx="2521073" cy="20850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Dziękuję za uwagę!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Prezentację przygotowała: mgr Monika Łoboda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Co to jest przemoc?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78634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 to wywieranie wpływu na proces myślowy,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zachowanie lub stan fizyczny osoby, pomimo braku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przyzwolenia tej osoby na taki wpływ w celu uzyskania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jakiegoś istotnego zasobu. W odróżnieniu od agresji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cechuje się intencjonalnością, racjonalnością i jest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działaniem przemyślanym, a często także grupowym.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Segoe UI Black" pitchFamily="34" charset="0"/>
                <a:ea typeface="Segoe UI Black" pitchFamily="34" charset="0"/>
              </a:rPr>
              <a:t>O przemocy mówimy, kiedy wystąpią następujące przesłanki:</a:t>
            </a:r>
            <a:endParaRPr lang="pl-PL" sz="32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70000"/>
              </a:lnSpc>
              <a:buAutoNum type="arabicPeriod"/>
            </a:pPr>
            <a:r>
              <a:rPr lang="pl-PL" sz="4400" b="1" u="sng" dirty="0" smtClean="0">
                <a:latin typeface="Times New Roman" pitchFamily="18" charset="0"/>
                <a:cs typeface="Times New Roman" pitchFamily="18" charset="0"/>
              </a:rPr>
              <a:t>INTENCJONALNOŚĆ DZIAŁANIA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przemoc jest zamierzonym działaniem człowieka, ma na celu kontrolowanie i podporządkowanie ofiary bez względu na jej potrzeby.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pl-PL" sz="4400" b="1" u="sng" dirty="0" smtClean="0">
                <a:latin typeface="Times New Roman" pitchFamily="18" charset="0"/>
                <a:cs typeface="Times New Roman" pitchFamily="18" charset="0"/>
              </a:rPr>
              <a:t>NIERÓWNOMIERNOŚĆ SIŁY 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w relacji jedna ze stron ma przewagę nad drugą. Ofiara jest słabsza, a sprawca silniejszy.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pl-PL" sz="4400" b="1" u="sng" dirty="0" smtClean="0">
                <a:latin typeface="Times New Roman" pitchFamily="18" charset="0"/>
                <a:cs typeface="Times New Roman" pitchFamily="18" charset="0"/>
              </a:rPr>
              <a:t>NARUSZANIE PRAW I DÓBR OSOBISTYCH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sprawca wykorzystuje przewagę siły, narusza podstawowe prawa ofiary. 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pl-PL" sz="4400" b="1" u="sng" dirty="0" smtClean="0">
                <a:latin typeface="Times New Roman" pitchFamily="18" charset="0"/>
                <a:cs typeface="Times New Roman" pitchFamily="18" charset="0"/>
              </a:rPr>
              <a:t>POWODOWANIE CIERPIENIA I BÓLU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sprawca naraża zdrowie i życie ofiary na poważne szkody. Doświadczanie bólu i cierpienia sprawia, że ofiara ma mniejszą zdolność do samoobrony.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Jakie są rodzaje przemocy?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 psychiczna (emocjonalna),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 fizyczna,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 seksualna,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Przemoc ekonomiczna,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Zaniedbanie.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Obraz11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99966" cy="22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0009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Przemoc psychiczna (emocjonalna)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000240"/>
            <a:ext cx="8858280" cy="471490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działania wykorzystujące świadome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wpływanie jednej osoby na drugą, w szczególności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tok myślowy, postępowanie, sposób życia drugiej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osoby bez jej przyzwolenia, za pomocą takich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narzędzi jak np. wyśmiewanie, wyzywanie,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poniżanie, stosowanie gróźb, szantażowanie,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krytykowanie, kontrolowanie, izolowanie,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wmawianie choroby psychicznej, ciągłe niepokojenie.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Obraz1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1260"/>
            <a:ext cx="2627784" cy="197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Przemoc fizyczna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876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wszelkiego rodzaju działania bezpośrednie 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użyciem siły powodujące uszkodzenie ciała, 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np. popychanie, przytrzymywanie,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policzkowanie, bicie, kopanie, szarpanie,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wykręcanie rąk.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Obraz13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6178520" cy="208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Przemoc seksualna 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wymuszanie różnego rodzaju niechcianych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zachowań w celu zaspokojenia potrzeb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seksualnych, np. wymuszanie pożycia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seksualnego, nieakceptowanych form współżycia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seksualnego, gwałt, demonstrowanie zazdrości,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wyśmiewanie ciała, krytyka zachowań seksualnych.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przemoc-seksualna-w-pols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929198"/>
            <a:ext cx="2512449" cy="1676188"/>
          </a:xfrm>
          <a:prstGeom prst="rect">
            <a:avLst/>
          </a:prstGeom>
        </p:spPr>
      </p:pic>
      <p:pic>
        <p:nvPicPr>
          <p:cNvPr id="5" name="Obraz 4" descr="Single-385855-shutterstock_29736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857760"/>
            <a:ext cx="2714612" cy="180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Black" pitchFamily="34" charset="0"/>
                <a:ea typeface="Segoe UI Black" pitchFamily="34" charset="0"/>
              </a:rPr>
              <a:t>Przemoc ekonomiczna</a:t>
            </a:r>
            <a:endParaRPr lang="pl-PL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142984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 na celu uzależnienie finansowe od sprawcy,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np. ograniczanie dostępu do wspólnych środków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finansowych, niezaspokajanie podstawowych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potrzeb materialnych rodziny, okradanie,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odbieranie zarobionych pieniędzy,</a:t>
            </a:r>
          </a:p>
          <a:p>
            <a:pPr algn="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uniemożliwianie podjęcia pracy zarobkowej.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Obraz14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4968552" cy="280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E1A1D8241555409BCC6958F3065885" ma:contentTypeVersion="12" ma:contentTypeDescription="Utwórz nowy dokument." ma:contentTypeScope="" ma:versionID="dbc0ee79abd0cb654b69de24198d45ba">
  <xsd:schema xmlns:xsd="http://www.w3.org/2001/XMLSchema" xmlns:xs="http://www.w3.org/2001/XMLSchema" xmlns:p="http://schemas.microsoft.com/office/2006/metadata/properties" xmlns:ns2="04d486ea-c705-4e28-afbc-22a1841022e0" xmlns:ns3="ed53968d-7d9e-422f-b12c-42f32f39dd41" targetNamespace="http://schemas.microsoft.com/office/2006/metadata/properties" ma:root="true" ma:fieldsID="186a5d5b4907820ec3ef25e7250ab0c4" ns2:_="" ns3:_="">
    <xsd:import namespace="04d486ea-c705-4e28-afbc-22a1841022e0"/>
    <xsd:import namespace="ed53968d-7d9e-422f-b12c-42f32f39d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486ea-c705-4e28-afbc-22a184102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968d-7d9e-422f-b12c-42f32f39dd4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5614A1-E453-4AD2-8229-BA10108D4625}"/>
</file>

<file path=customXml/itemProps2.xml><?xml version="1.0" encoding="utf-8"?>
<ds:datastoreItem xmlns:ds="http://schemas.openxmlformats.org/officeDocument/2006/customXml" ds:itemID="{157D2848-25AE-4486-BD8B-729888170D15}"/>
</file>

<file path=customXml/itemProps3.xml><?xml version="1.0" encoding="utf-8"?>
<ds:datastoreItem xmlns:ds="http://schemas.openxmlformats.org/officeDocument/2006/customXml" ds:itemID="{B1DF0DC4-21E9-44EC-9D62-A3EA58AC2B1A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724</Words>
  <Application>Microsoft Office PowerPoint</Application>
  <PresentationFormat>Pokaz na ekranie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PRZEMOC   analiza zjawiska i aspekt prawny</vt:lpstr>
      <vt:lpstr>Co to jest przemoc?</vt:lpstr>
      <vt:lpstr>O przemocy mówimy, kiedy wystąpią następujące przesłanki:</vt:lpstr>
      <vt:lpstr>Jakie są rodzaje przemocy?</vt:lpstr>
      <vt:lpstr>Przemoc psychiczna (emocjonalna)</vt:lpstr>
      <vt:lpstr>Przemoc fizyczna</vt:lpstr>
      <vt:lpstr>Przemoc seksualna </vt:lpstr>
      <vt:lpstr>Przemoc ekonomiczna</vt:lpstr>
      <vt:lpstr>Zaniedbanie</vt:lpstr>
      <vt:lpstr>Przemoc w rodzinie</vt:lpstr>
      <vt:lpstr>Cykl przemocy między partnerami (w rodzinie)</vt:lpstr>
      <vt:lpstr>Slajd 13</vt:lpstr>
      <vt:lpstr>Gry komputerowe, a przemoc</vt:lpstr>
      <vt:lpstr>Cyberprzemoc to …</vt:lpstr>
      <vt:lpstr>Jakie są rodzaje objawów przemocy?</vt:lpstr>
      <vt:lpstr>Psychiczne objawy przemocy to …</vt:lpstr>
      <vt:lpstr>Fizyczne objawy przemocy to …</vt:lpstr>
      <vt:lpstr>Społeczne objawy przemocy to …</vt:lpstr>
      <vt:lpstr>Dlaczego osoby  doznające przemocy  nie szukają  pomocy?</vt:lpstr>
      <vt:lpstr>… ponieważ</vt:lpstr>
      <vt:lpstr>Procedura Niebieskiej Karty</vt:lpstr>
      <vt:lpstr>Slajd 23</vt:lpstr>
      <vt:lpstr>Slajd 24</vt:lpstr>
      <vt:lpstr>Gdzie szukać pomocy?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S8U22</dc:creator>
  <cp:lastModifiedBy>Monika Łoboda</cp:lastModifiedBy>
  <cp:revision>22</cp:revision>
  <dcterms:created xsi:type="dcterms:W3CDTF">2020-11-06T06:52:57Z</dcterms:created>
  <dcterms:modified xsi:type="dcterms:W3CDTF">2020-11-11T09:54:02Z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0x010100C5E1A1D8241555409BCC6958F3065885</vt:lpwstr>
  </property>
</Properties>
</file>